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7" r:id="rId3"/>
    <p:sldId id="324" r:id="rId4"/>
    <p:sldId id="328" r:id="rId5"/>
    <p:sldId id="329" r:id="rId6"/>
    <p:sldId id="330" r:id="rId7"/>
    <p:sldId id="331" r:id="rId8"/>
    <p:sldId id="332" r:id="rId9"/>
    <p:sldId id="333" r:id="rId10"/>
    <p:sldId id="33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00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25BA4-EB44-4B5A-9050-95549B837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E14A2-417D-4B46-B619-0EE0D7C9B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6C701-975E-4F79-83B1-EFC37F09F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78D51-E622-4F24-B801-0672E771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8E54D-825F-4A26-B46E-D433C2B8E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10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0B92C-66ED-48D1-9624-AD07ABF12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4E8F6-3CD9-4A55-A7FE-CF4BB0321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AC6BC-5400-42EB-A48F-9031871B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267D9-2E06-48DE-863F-611A1B31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535AE-1838-4EBE-8E1A-A2087604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26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951971-4634-4910-9206-E928AA80D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BAA7D-2D10-4693-907E-7AEB02F2C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EB2C2-D9A6-40C5-8690-7537260B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F7474-A3BC-4992-9170-452083AA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DBCFD-244C-4C77-80D7-217D41AB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02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384B5-A7D4-46AB-9AA2-6B5F735D9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8411E-4893-4435-90E1-EF32AB5AC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0DE97-027F-40E3-985F-B38EFA9C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2E996-9ABE-4BC9-A789-1E0DE1CE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9162F-8332-4DA3-8DF4-5BFEB811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3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FE237-D139-4F1F-87C4-1991F6984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962B0-D011-44D6-A135-E27B65A2F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5E346-7875-4A23-9345-5BD38F7A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1506A-626F-450E-99B2-7FAC29C2D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22842-9439-41E3-9B25-03242FC0F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82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B4481-E099-4F17-8956-BAF35153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7BADD-BC33-4F79-9F84-3CB68D3817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2F268-5E5B-4B01-97B9-2B9159E9B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BA881-A64E-424B-B833-A7519A99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FBDDA-329C-465C-9D7C-58D5ECD9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7F14F-8B80-48B8-9A08-0DDFFF17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59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C448-7B80-4CA9-AC63-C71879F4F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52683-1E41-45AC-838A-A92207EFC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145E-C293-47B5-978A-39C0FF04D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2F0F0B-D8E2-418C-AD99-ED6442F4C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E7F63E-0839-4068-9E0A-FC5153FF1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35AD45-C8A4-450A-B3AF-F3C18860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AC334E-39FD-472E-BAA9-A18495EC0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6E9DE7-0799-4D6E-B6EC-3E9933A4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76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59158-18E7-4465-9121-2C710D27F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0E43B7-74C3-434C-AA7E-9221E49F6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C427C-9342-4146-9E17-CAD075DF0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2D0B5-CC5A-41FE-A27B-D9827F81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91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788F37-FCD7-4BB1-BA10-A8F03B89B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E0CD93-41AA-44C4-940D-82890552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B2AD8-FB5E-4044-BDE1-32D1C32C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73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F7BC-D4F7-4C04-9D0C-2E6125627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88DBF-BF0C-46BC-9D64-79C78085A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AF846-FDCE-42CE-B676-8421F6CE6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3A0C4-9FE1-4E3D-BDFF-B2BF3DE7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6B681-246E-40FF-A22E-C634503E7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08FF6-F551-4113-BD0A-E6B7AF1E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00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E85D6-B964-4C50-A666-77469947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74A75E-5FA1-4927-9397-7F4EAF34D0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2EF74-2732-4208-9EBC-34FDFB79D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0AC85-74C6-443D-AEA4-3AD5695C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888D4-479B-4407-A4D0-622AD51E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C9EF1-6ED2-477F-AD53-89D807B0C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73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214260-CEBC-49BA-B4BD-C93431169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F4820-E232-4EA3-828D-6EC53F73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33F5A-71DA-459D-90FF-90E0A62F4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2DA4-57B2-4CB5-A18A-44FC1315A3EE}" type="datetimeFigureOut">
              <a:rPr lang="en-GB" smtClean="0"/>
              <a:t>23/01/2022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AF21E-77B4-4B69-BCAE-8DAACA4ED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49CF2-B3A3-4DD9-8C99-D608FB85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4637-C126-4E77-80CD-E6F8952E28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91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1695-020-04910-9" TargetMode="External"/><Relationship Id="rId2" Type="http://schemas.openxmlformats.org/officeDocument/2006/relationships/hyperlink" Target="https://doi.org/10.1007/s11695-021-05761-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07/s11695-020-05085-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soard.2021.03.029" TargetMode="External"/><Relationship Id="rId2" Type="http://schemas.openxmlformats.org/officeDocument/2006/relationships/hyperlink" Target="https://doi.org/10.1016/j.soard.2021.05.02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02/jcsm.1267" TargetMode="External"/><Relationship Id="rId4" Type="http://schemas.openxmlformats.org/officeDocument/2006/relationships/hyperlink" Target="https://doi.org/10.1002/jcsm.126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80E5FECD-C9FF-49B3-B1FD-6B2D855C4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CCDC27-F261-4BCB-8FE7-205D72A16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1593" y="3192235"/>
            <a:ext cx="6013969" cy="1140095"/>
          </a:xfrm>
        </p:spPr>
        <p:txBody>
          <a:bodyPr anchor="b">
            <a:normAutofit fontScale="90000"/>
          </a:bodyPr>
          <a:lstStyle/>
          <a:p>
            <a:r>
              <a:rPr lang="en-GB" sz="4400" dirty="0">
                <a:solidFill>
                  <a:srgbClr val="0070C0"/>
                </a:solidFill>
              </a:rPr>
              <a:t>January 24, 2022</a:t>
            </a:r>
            <a:br>
              <a:rPr lang="en-GB" sz="4400" dirty="0">
                <a:solidFill>
                  <a:srgbClr val="0070C0"/>
                </a:solidFill>
              </a:rPr>
            </a:br>
            <a:r>
              <a:rPr lang="en-GB" sz="4400" dirty="0">
                <a:solidFill>
                  <a:srgbClr val="0070C0"/>
                </a:solidFill>
              </a:rPr>
              <a:t>Ara Keshishian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07DFB-1986-4BEE-883E-8110C1779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9372" y="1268282"/>
            <a:ext cx="7158413" cy="1678473"/>
          </a:xfrm>
        </p:spPr>
        <p:txBody>
          <a:bodyPr anchor="t">
            <a:normAutofit lnSpcReduction="10000"/>
          </a:bodyPr>
          <a:lstStyle/>
          <a:p>
            <a:r>
              <a:rPr lang="en-GB" sz="6000" dirty="0">
                <a:solidFill>
                  <a:srgbClr val="0070C0"/>
                </a:solidFill>
              </a:rPr>
              <a:t>COVID-19 in Bariatric Surgical Practice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542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EA8840-9A16-A143-9DC6-BA5B87570067}"/>
              </a:ext>
            </a:extLst>
          </p:cNvPr>
          <p:cNvSpPr txBox="1">
            <a:spLocks/>
          </p:cNvSpPr>
          <p:nvPr/>
        </p:nvSpPr>
        <p:spPr>
          <a:xfrm>
            <a:off x="4408810" y="207265"/>
            <a:ext cx="7145989" cy="1365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rgbClr val="ED7D31"/>
                </a:solidFill>
                <a:latin typeface="+mn-lt"/>
              </a:rPr>
              <a:t>References</a:t>
            </a:r>
          </a:p>
          <a:p>
            <a:endParaRPr lang="en-US" sz="2000" dirty="0">
              <a:solidFill>
                <a:srgbClr val="ED7D31"/>
              </a:solidFill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94C2FD-B0AB-1C4F-B3E6-BB8BD3776F64}"/>
              </a:ext>
            </a:extLst>
          </p:cNvPr>
          <p:cNvSpPr txBox="1"/>
          <p:nvPr/>
        </p:nvSpPr>
        <p:spPr>
          <a:xfrm>
            <a:off x="470262" y="2592044"/>
            <a:ext cx="1125147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Moradpour</a:t>
            </a:r>
            <a:r>
              <a:rPr lang="en-US" dirty="0"/>
              <a:t>, G., </a:t>
            </a:r>
            <a:r>
              <a:rPr lang="en-US" dirty="0" err="1"/>
              <a:t>Amini</a:t>
            </a:r>
            <a:r>
              <a:rPr lang="en-US" dirty="0"/>
              <a:t>, M., </a:t>
            </a:r>
            <a:r>
              <a:rPr lang="en-US" dirty="0" err="1"/>
              <a:t>Moeinvaziri</a:t>
            </a:r>
            <a:r>
              <a:rPr lang="en-US" dirty="0"/>
              <a:t>, N., Hosseini, S. V., </a:t>
            </a:r>
            <a:r>
              <a:rPr lang="en-US" dirty="0" err="1"/>
              <a:t>Rajabi</a:t>
            </a:r>
            <a:r>
              <a:rPr lang="en-US" dirty="0"/>
              <a:t>, S., Clark, C. C. T., Hosseini, B., </a:t>
            </a:r>
            <a:r>
              <a:rPr lang="en-US" dirty="0" err="1"/>
              <a:t>Vafa</a:t>
            </a:r>
            <a:r>
              <a:rPr lang="en-US" dirty="0"/>
              <a:t>, L., &amp; </a:t>
            </a:r>
            <a:r>
              <a:rPr lang="en-US" dirty="0" err="1"/>
              <a:t>Haghighat</a:t>
            </a:r>
            <a:r>
              <a:rPr lang="en-US" dirty="0"/>
              <a:t>, N. (2021). Bariatric Surgery and COVID-19: What We Have Learned from the Pandemic in Iran: a Retrospective Observational Cohort Study. </a:t>
            </a:r>
            <a:r>
              <a:rPr lang="en-US" i="1" dirty="0"/>
              <a:t>Obesity Surgery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https://doi.org/10.1007/s11695-021-05761-8</a:t>
            </a:r>
            <a:endParaRPr lang="en-US" dirty="0"/>
          </a:p>
          <a:p>
            <a:endParaRPr lang="en-US" dirty="0"/>
          </a:p>
          <a:p>
            <a:r>
              <a:rPr lang="en-US" dirty="0"/>
              <a:t>Behrens, E., Poggi, L., Aparicio, S., Martínez </a:t>
            </a:r>
            <a:r>
              <a:rPr lang="en-US" dirty="0" err="1"/>
              <a:t>Duartez</a:t>
            </a:r>
            <a:r>
              <a:rPr lang="en-US" dirty="0"/>
              <a:t>, P., Rodríguez, N., Zundel, N., Ramos Cardoso, A., Camacho, D., López-</a:t>
            </a:r>
            <a:r>
              <a:rPr lang="en-US" dirty="0" err="1"/>
              <a:t>Corvalá</a:t>
            </a:r>
            <a:r>
              <a:rPr lang="en-US" dirty="0"/>
              <a:t>, J. A., Vilas-</a:t>
            </a:r>
            <a:r>
              <a:rPr lang="en-US" dirty="0" err="1"/>
              <a:t>Bôas</a:t>
            </a:r>
            <a:r>
              <a:rPr lang="en-US" dirty="0"/>
              <a:t>, M. L., &amp; </a:t>
            </a:r>
            <a:r>
              <a:rPr lang="en-US" dirty="0" err="1"/>
              <a:t>Laynez</a:t>
            </a:r>
            <a:r>
              <a:rPr lang="en-US" dirty="0"/>
              <a:t>, J. (2020). COVID-19: IFSO LAC Recommendations for the Resumption of Elective Bariatric Surgery. In </a:t>
            </a:r>
            <a:r>
              <a:rPr lang="en-US" i="1" dirty="0"/>
              <a:t>Obesity Surgery</a:t>
            </a:r>
            <a:r>
              <a:rPr lang="en-US" dirty="0"/>
              <a:t> (Vol. 30, Issue 11). </a:t>
            </a:r>
            <a:r>
              <a:rPr lang="en-US" dirty="0">
                <a:hlinkClick r:id="rId3"/>
              </a:rPr>
              <a:t>https://doi.org/10.1007/s11695-020-04910-9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Uccelli</a:t>
            </a:r>
            <a:r>
              <a:rPr lang="en-US" dirty="0"/>
              <a:t>, M., </a:t>
            </a:r>
            <a:r>
              <a:rPr lang="en-US" dirty="0" err="1"/>
              <a:t>Cesana</a:t>
            </a:r>
            <a:r>
              <a:rPr lang="en-US" dirty="0"/>
              <a:t>, G. C., de Carli, S. M., </a:t>
            </a:r>
            <a:r>
              <a:rPr lang="en-US" dirty="0" err="1"/>
              <a:t>Ciccarese</a:t>
            </a:r>
            <a:r>
              <a:rPr lang="en-US" dirty="0"/>
              <a:t>, F., </a:t>
            </a:r>
            <a:r>
              <a:rPr lang="en-US" dirty="0" err="1"/>
              <a:t>Oldani</a:t>
            </a:r>
            <a:r>
              <a:rPr lang="en-US" dirty="0"/>
              <a:t>, A., </a:t>
            </a:r>
            <a:r>
              <a:rPr lang="en-US" dirty="0" err="1"/>
              <a:t>Zanoni</a:t>
            </a:r>
            <a:r>
              <a:rPr lang="en-US" dirty="0"/>
              <a:t>, A. A. G., Giorgi, R., Villa, R., Ismail, A., Targa, S., </a:t>
            </a:r>
            <a:r>
              <a:rPr lang="en-US" dirty="0" err="1"/>
              <a:t>D’Alessio</a:t>
            </a:r>
            <a:r>
              <a:rPr lang="en-US" dirty="0"/>
              <a:t>, A., </a:t>
            </a:r>
            <a:r>
              <a:rPr lang="en-US" dirty="0" err="1"/>
              <a:t>Cesana</a:t>
            </a:r>
            <a:r>
              <a:rPr lang="en-US" dirty="0"/>
              <a:t>, G., </a:t>
            </a:r>
            <a:r>
              <a:rPr lang="en-US" dirty="0" err="1"/>
              <a:t>Mantovani</a:t>
            </a:r>
            <a:r>
              <a:rPr lang="en-US" dirty="0"/>
              <a:t>, L., &amp; </a:t>
            </a:r>
            <a:r>
              <a:rPr lang="en-US" dirty="0" err="1"/>
              <a:t>Olmi</a:t>
            </a:r>
            <a:r>
              <a:rPr lang="en-US" dirty="0"/>
              <a:t>, S. (2021). COVID-19 and Obesity: Is Bariatric Surgery Protective? Retrospective Analysis on 2145 Patients Undergone Bariatric-Metabolic Surgery from High Volume Center in Italy (Lombardy). </a:t>
            </a:r>
            <a:r>
              <a:rPr lang="en-US" i="1" dirty="0"/>
              <a:t>Obesity Surgery</a:t>
            </a:r>
            <a:r>
              <a:rPr lang="en-US" dirty="0"/>
              <a:t>, </a:t>
            </a:r>
            <a:r>
              <a:rPr lang="en-US" i="1" dirty="0"/>
              <a:t>31</a:t>
            </a:r>
            <a:r>
              <a:rPr lang="en-US" dirty="0"/>
              <a:t>(3). </a:t>
            </a:r>
            <a:r>
              <a:rPr lang="en-US" dirty="0">
                <a:hlinkClick r:id="rId4"/>
              </a:rPr>
              <a:t>https://doi.org/10.1007/s11695-020-05085-z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9E547C-AE04-4412-8282-48D97728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Background information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B1C541-1A23-694C-AB73-D43671A807D6}"/>
              </a:ext>
            </a:extLst>
          </p:cNvPr>
          <p:cNvSpPr txBox="1">
            <a:spLocks/>
          </p:cNvSpPr>
          <p:nvPr/>
        </p:nvSpPr>
        <p:spPr>
          <a:xfrm>
            <a:off x="4785694" y="854039"/>
            <a:ext cx="7171079" cy="55201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COVID-19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Anesthesia implication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Bariatric Surgery implication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Long Term Follow up Implication</a:t>
            </a:r>
          </a:p>
          <a:p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195746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1A7AA-96FC-4352-B23F-8B49F5E1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GB" sz="2200" dirty="0">
                <a:solidFill>
                  <a:schemeClr val="accent5">
                    <a:lumMod val="75000"/>
                  </a:schemeClr>
                </a:solidFill>
              </a:rPr>
              <a:t>https://</a:t>
            </a:r>
            <a:r>
              <a:rPr lang="en-GB" sz="2200" dirty="0" err="1">
                <a:solidFill>
                  <a:schemeClr val="accent5">
                    <a:lumMod val="75000"/>
                  </a:schemeClr>
                </a:solidFill>
              </a:rPr>
              <a:t>www.cdc.gov</a:t>
            </a:r>
            <a:r>
              <a:rPr lang="en-GB" sz="2200" dirty="0">
                <a:solidFill>
                  <a:schemeClr val="accent5">
                    <a:lumMod val="75000"/>
                  </a:schemeClr>
                </a:solidFill>
              </a:rPr>
              <a:t>/coronavirus/2019-ncov/hcp/clinical-guidance-management-</a:t>
            </a:r>
            <a:r>
              <a:rPr lang="en-GB" sz="2200" dirty="0" err="1">
                <a:solidFill>
                  <a:schemeClr val="accent5">
                    <a:lumMod val="75000"/>
                  </a:schemeClr>
                </a:solidFill>
              </a:rPr>
              <a:t>patients.html</a:t>
            </a:r>
            <a:endParaRPr lang="en-GB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EA8840-9A16-A143-9DC6-BA5B87570067}"/>
              </a:ext>
            </a:extLst>
          </p:cNvPr>
          <p:cNvSpPr txBox="1">
            <a:spLocks/>
          </p:cNvSpPr>
          <p:nvPr/>
        </p:nvSpPr>
        <p:spPr>
          <a:xfrm>
            <a:off x="4459224" y="897060"/>
            <a:ext cx="7046976" cy="52306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dirty="0"/>
              <a:t>Clinical Information: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600" dirty="0"/>
              <a:t>Symptoms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600" dirty="0">
                <a:solidFill>
                  <a:srgbClr val="ED7D31"/>
                </a:solidFill>
              </a:rPr>
              <a:t>Testing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600" dirty="0">
                <a:solidFill>
                  <a:srgbClr val="ED7D31"/>
                </a:solidFill>
              </a:rPr>
              <a:t>Timing for surgery</a:t>
            </a:r>
          </a:p>
          <a:p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408508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EA8840-9A16-A143-9DC6-BA5B87570067}"/>
              </a:ext>
            </a:extLst>
          </p:cNvPr>
          <p:cNvSpPr txBox="1">
            <a:spLocks/>
          </p:cNvSpPr>
          <p:nvPr/>
        </p:nvSpPr>
        <p:spPr>
          <a:xfrm>
            <a:off x="4507823" y="737569"/>
            <a:ext cx="7046976" cy="16949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rgbClr val="ED7D31"/>
                </a:solidFill>
              </a:rPr>
              <a:t>Testing</a:t>
            </a:r>
            <a:endParaRPr lang="en-US" sz="2000" dirty="0">
              <a:solidFill>
                <a:srgbClr val="ED7D31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RNA Shedding for days and weeks (some reported for 3 months)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A73BDB-9CAD-2E4E-ADD0-F126F89DA1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04" y="2721763"/>
            <a:ext cx="6895950" cy="386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DBF5991-4EC9-4747-A68F-4AE068F6BDA5}"/>
              </a:ext>
            </a:extLst>
          </p:cNvPr>
          <p:cNvSpPr txBox="1"/>
          <p:nvPr/>
        </p:nvSpPr>
        <p:spPr>
          <a:xfrm>
            <a:off x="7798158" y="2747391"/>
            <a:ext cx="394273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The tests commonly available for SARS-CoV-2 can detect either: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the RNA − detected by the </a:t>
            </a:r>
            <a:r>
              <a:rPr lang="en-US" b="0" i="0" u="none" strike="noStrike" dirty="0">
                <a:solidFill>
                  <a:srgbClr val="ED7D31"/>
                </a:solidFill>
                <a:effectLst/>
              </a:rPr>
              <a:t>PCR test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the surrounding proteins − detected by the rapid </a:t>
            </a:r>
            <a:r>
              <a:rPr lang="en-US" b="0" i="0" u="none" strike="noStrike" dirty="0">
                <a:solidFill>
                  <a:srgbClr val="ED7D31"/>
                </a:solidFill>
                <a:effectLst/>
              </a:rPr>
              <a:t>lateral flow </a:t>
            </a:r>
            <a:r>
              <a:rPr lang="en-US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devices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the human body’s response to the virus – detected by </a:t>
            </a:r>
            <a:r>
              <a:rPr lang="en-US" b="0" i="0" u="none" strike="noStrike" dirty="0">
                <a:solidFill>
                  <a:srgbClr val="ED7D31"/>
                </a:solidFill>
                <a:effectLst/>
              </a:rPr>
              <a:t>antibody tests</a:t>
            </a:r>
            <a:r>
              <a:rPr lang="en-US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.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4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EA8840-9A16-A143-9DC6-BA5B87570067}"/>
              </a:ext>
            </a:extLst>
          </p:cNvPr>
          <p:cNvSpPr txBox="1">
            <a:spLocks/>
          </p:cNvSpPr>
          <p:nvPr/>
        </p:nvSpPr>
        <p:spPr>
          <a:xfrm>
            <a:off x="4507823" y="737569"/>
            <a:ext cx="7046976" cy="16949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rgbClr val="ED7D31"/>
                </a:solidFill>
                <a:latin typeface="+mn-lt"/>
              </a:rPr>
              <a:t>Timing of Surgery</a:t>
            </a:r>
            <a:endParaRPr lang="en-US" sz="2000" dirty="0">
              <a:solidFill>
                <a:srgbClr val="ED7D31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BF5991-4EC9-4747-A68F-4AE068F6BDA5}"/>
              </a:ext>
            </a:extLst>
          </p:cNvPr>
          <p:cNvSpPr txBox="1"/>
          <p:nvPr/>
        </p:nvSpPr>
        <p:spPr>
          <a:xfrm>
            <a:off x="5411508" y="2931647"/>
            <a:ext cx="62423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Isolation recommendations change (December 2021)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Timing of the surgery is based on the negative test, and the onset of the symptoms. </a:t>
            </a:r>
          </a:p>
          <a:p>
            <a:pPr algn="l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</a:rPr>
              <a:t>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onset is more critical than the test results since it may linger. (December 8, 2020)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CEDC45-D3DD-6E45-9826-A6357D5EFF6E}"/>
              </a:ext>
            </a:extLst>
          </p:cNvPr>
          <p:cNvSpPr txBox="1"/>
          <p:nvPr/>
        </p:nvSpPr>
        <p:spPr>
          <a:xfrm>
            <a:off x="451104" y="6016752"/>
            <a:ext cx="1128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https://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www.dssurgery.com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/elective-surgery-and-anesthesia-for-patients-after-covid-19-infection/?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preview_id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=10890&amp;preview_nonce=7a2c342a0e&amp;post_format=standard&amp;_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thumbnail_id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=-1&amp;preview=true</a:t>
            </a:r>
          </a:p>
        </p:txBody>
      </p:sp>
      <p:pic>
        <p:nvPicPr>
          <p:cNvPr id="3074" name="Picture 2" descr="Anesthesia Patient Safety Foundation (APSF) logo">
            <a:extLst>
              <a:ext uri="{FF2B5EF4-FFF2-40B4-BE49-F238E27FC236}">
                <a16:creationId xmlns:a16="http://schemas.microsoft.com/office/drawing/2014/main" id="{95C21216-FE18-E64E-A6A0-B800A999B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04" y="4311589"/>
            <a:ext cx="37719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SA logo - American Society of Anesthesiologists">
            <a:extLst>
              <a:ext uri="{FF2B5EF4-FFF2-40B4-BE49-F238E27FC236}">
                <a16:creationId xmlns:a16="http://schemas.microsoft.com/office/drawing/2014/main" id="{D246F0F6-E845-F645-B309-B08AF54C36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10" y="2747391"/>
            <a:ext cx="3871094" cy="108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642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EA8840-9A16-A143-9DC6-BA5B87570067}"/>
              </a:ext>
            </a:extLst>
          </p:cNvPr>
          <p:cNvSpPr txBox="1">
            <a:spLocks/>
          </p:cNvSpPr>
          <p:nvPr/>
        </p:nvSpPr>
        <p:spPr>
          <a:xfrm>
            <a:off x="4507823" y="737569"/>
            <a:ext cx="7046976" cy="16949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rgbClr val="ED7D31"/>
                </a:solidFill>
                <a:latin typeface="+mn-lt"/>
              </a:rPr>
              <a:t>Bariatric Surgery</a:t>
            </a:r>
            <a:endParaRPr lang="en-US" sz="2000" dirty="0">
              <a:solidFill>
                <a:srgbClr val="ED7D31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BF5991-4EC9-4747-A68F-4AE068F6BDA5}"/>
              </a:ext>
            </a:extLst>
          </p:cNvPr>
          <p:cNvSpPr txBox="1"/>
          <p:nvPr/>
        </p:nvSpPr>
        <p:spPr>
          <a:xfrm>
            <a:off x="4507823" y="2159993"/>
            <a:ext cx="714598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COVID-19: IFSO LAC Recommendations for the Resumption of Elective Bariatric Surgery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US, Central and South America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Phased introduction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Policy, procedure,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“Water Trap” for all Suction Device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COVID-19 and Obesity: Is Bariatric Surgery Protective? Retrospective Analysis on 2145 Patients Undergone Bariatric-Metabolic Surgery from High Volume Center in Italy (Lombardy)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0.1% ICU admission after COVID, &gt; 2000 patient post op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 descr="A picture containing cup, indoor, plastic&#10;&#10;Description automatically generated">
            <a:extLst>
              <a:ext uri="{FF2B5EF4-FFF2-40B4-BE49-F238E27FC236}">
                <a16:creationId xmlns:a16="http://schemas.microsoft.com/office/drawing/2014/main" id="{BCA35435-0663-D742-8725-CC8FCEFEA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89" y="2758370"/>
            <a:ext cx="2497296" cy="369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8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EA8840-9A16-A143-9DC6-BA5B87570067}"/>
              </a:ext>
            </a:extLst>
          </p:cNvPr>
          <p:cNvSpPr txBox="1">
            <a:spLocks/>
          </p:cNvSpPr>
          <p:nvPr/>
        </p:nvSpPr>
        <p:spPr>
          <a:xfrm>
            <a:off x="4507823" y="737569"/>
            <a:ext cx="7046976" cy="16949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rgbClr val="ED7D31"/>
                </a:solidFill>
                <a:latin typeface="+mn-lt"/>
              </a:rPr>
              <a:t>Bariatric Surgery</a:t>
            </a:r>
            <a:endParaRPr lang="en-US" sz="2000" dirty="0">
              <a:solidFill>
                <a:srgbClr val="ED7D31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BF5991-4EC9-4747-A68F-4AE068F6BDA5}"/>
              </a:ext>
            </a:extLst>
          </p:cNvPr>
          <p:cNvSpPr txBox="1"/>
          <p:nvPr/>
        </p:nvSpPr>
        <p:spPr>
          <a:xfrm>
            <a:off x="4507823" y="2159993"/>
            <a:ext cx="714598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Bariatric Surgery and COVID‐19: What We Have Learned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from the Pandemic in Iran: a Retrospective Observational Cohort Study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Nutritional Deficiencies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Reduced resolution of Diabetes 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Metabolic surgery may protect against admission for COVID-19 in persons with nonalcoholic fatty liver disease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NASH increased odds ration for hospitalization, M &gt; 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Reduced NASH protective with metabolic surgery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Bariatric surgery in patients with previous COVID-19 infection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Relative risk similar to: no history patients if no mechanical ventilation involved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3CA3E10-15D2-D546-99DA-F4BFD726F4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" r="27500"/>
          <a:stretch/>
        </p:blipFill>
        <p:spPr>
          <a:xfrm>
            <a:off x="199741" y="3285420"/>
            <a:ext cx="4142167" cy="101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47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EA8840-9A16-A143-9DC6-BA5B87570067}"/>
              </a:ext>
            </a:extLst>
          </p:cNvPr>
          <p:cNvSpPr txBox="1">
            <a:spLocks/>
          </p:cNvSpPr>
          <p:nvPr/>
        </p:nvSpPr>
        <p:spPr>
          <a:xfrm>
            <a:off x="4507823" y="737569"/>
            <a:ext cx="7046976" cy="16949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rgbClr val="ED7D31"/>
                </a:solidFill>
                <a:latin typeface="+mn-lt"/>
              </a:rPr>
              <a:t>Bariatric Surgery</a:t>
            </a:r>
            <a:endParaRPr lang="en-US" sz="2000" dirty="0">
              <a:solidFill>
                <a:srgbClr val="ED7D31"/>
              </a:solidFill>
              <a:latin typeface="+mn-lt"/>
            </a:endParaRPr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1AACFC10-B04E-2B40-A14F-1E15EBFB9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27" y="3311325"/>
            <a:ext cx="4223096" cy="16949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94C2FD-B0AB-1C4F-B3E6-BB8BD3776F64}"/>
              </a:ext>
            </a:extLst>
          </p:cNvPr>
          <p:cNvSpPr txBox="1"/>
          <p:nvPr/>
        </p:nvSpPr>
        <p:spPr>
          <a:xfrm>
            <a:off x="4507823" y="2159993"/>
            <a:ext cx="71459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Weight loss, malnutrition, and cachexia in COVID-19: facts and numbers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40% incidence of malnutrition </a:t>
            </a:r>
          </a:p>
        </p:txBody>
      </p:sp>
    </p:spTree>
    <p:extLst>
      <p:ext uri="{BB962C8B-B14F-4D97-AF65-F5344CB8AC3E}">
        <p14:creationId xmlns:p14="http://schemas.microsoft.com/office/powerpoint/2010/main" val="2377359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EA8840-9A16-A143-9DC6-BA5B87570067}"/>
              </a:ext>
            </a:extLst>
          </p:cNvPr>
          <p:cNvSpPr txBox="1">
            <a:spLocks/>
          </p:cNvSpPr>
          <p:nvPr/>
        </p:nvSpPr>
        <p:spPr>
          <a:xfrm>
            <a:off x="4408810" y="207265"/>
            <a:ext cx="7145989" cy="1365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solidFill>
                  <a:srgbClr val="ED7D31"/>
                </a:solidFill>
                <a:latin typeface="+mn-lt"/>
              </a:rPr>
              <a:t>References</a:t>
            </a:r>
          </a:p>
          <a:p>
            <a:endParaRPr lang="en-US" sz="2000" dirty="0">
              <a:solidFill>
                <a:srgbClr val="ED7D31"/>
              </a:solidFill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94C2FD-B0AB-1C4F-B3E6-BB8BD3776F64}"/>
              </a:ext>
            </a:extLst>
          </p:cNvPr>
          <p:cNvSpPr txBox="1"/>
          <p:nvPr/>
        </p:nvSpPr>
        <p:spPr>
          <a:xfrm>
            <a:off x="470262" y="2592044"/>
            <a:ext cx="1125147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Tignanelli</a:t>
            </a:r>
            <a:r>
              <a:rPr lang="en-US" dirty="0"/>
              <a:t>, C. J., Bramante, C. T., Dutta, N., </a:t>
            </a:r>
            <a:r>
              <a:rPr lang="en-US" dirty="0" err="1"/>
              <a:t>Tamariz</a:t>
            </a:r>
            <a:r>
              <a:rPr lang="en-US" dirty="0"/>
              <a:t>, L., Usher, M. G., &amp; </a:t>
            </a:r>
            <a:r>
              <a:rPr lang="en-US" dirty="0" err="1"/>
              <a:t>Ikramuddin</a:t>
            </a:r>
            <a:r>
              <a:rPr lang="en-US" dirty="0"/>
              <a:t>, S. (2021). Metabolic surgery may protect against admission for COVID-19 in persons with nonalcoholic fatty liver disease. </a:t>
            </a:r>
            <a:r>
              <a:rPr lang="en-US" i="1" dirty="0"/>
              <a:t>Surgery for Obesity and Related Diseases</a:t>
            </a:r>
            <a:r>
              <a:rPr lang="en-US" dirty="0"/>
              <a:t>, </a:t>
            </a:r>
            <a:r>
              <a:rPr lang="en-US" i="1" dirty="0"/>
              <a:t>17</a:t>
            </a:r>
            <a:r>
              <a:rPr lang="en-US" dirty="0"/>
              <a:t>(10). </a:t>
            </a:r>
            <a:r>
              <a:rPr lang="en-US" dirty="0">
                <a:hlinkClick r:id="rId2"/>
              </a:rPr>
              <a:t>https://doi.org/10.1016/j.soard.2021.05.029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Nedelcu</a:t>
            </a:r>
            <a:r>
              <a:rPr lang="en-US" dirty="0"/>
              <a:t>, M., Marx, L., Lutfi, R. E., </a:t>
            </a:r>
            <a:r>
              <a:rPr lang="en-US" dirty="0" err="1"/>
              <a:t>Vilallonga</a:t>
            </a:r>
            <a:r>
              <a:rPr lang="en-US" dirty="0"/>
              <a:t>, R., Diaconu, V., </a:t>
            </a:r>
            <a:r>
              <a:rPr lang="en-US" dirty="0" err="1"/>
              <a:t>Aboudi</a:t>
            </a:r>
            <a:r>
              <a:rPr lang="en-US" dirty="0"/>
              <a:t>, S., </a:t>
            </a:r>
            <a:r>
              <a:rPr lang="en-US" dirty="0" err="1"/>
              <a:t>Cirera</a:t>
            </a:r>
            <a:r>
              <a:rPr lang="en-US" dirty="0"/>
              <a:t> de </a:t>
            </a:r>
            <a:r>
              <a:rPr lang="en-US" dirty="0" err="1"/>
              <a:t>Tudela</a:t>
            </a:r>
            <a:r>
              <a:rPr lang="en-US" dirty="0"/>
              <a:t>, A., Ferrer, J. V., Ramirez, J., Noel, P., </a:t>
            </a:r>
            <a:r>
              <a:rPr lang="en-US" dirty="0" err="1"/>
              <a:t>Nedelcu</a:t>
            </a:r>
            <a:r>
              <a:rPr lang="en-US" dirty="0"/>
              <a:t>, A., &amp; </a:t>
            </a:r>
            <a:r>
              <a:rPr lang="en-US" dirty="0" err="1"/>
              <a:t>Carandina</a:t>
            </a:r>
            <a:r>
              <a:rPr lang="en-US" dirty="0"/>
              <a:t>, S. (2021). Bariatric surgery in patients with previous COVID-19 infection. </a:t>
            </a:r>
            <a:r>
              <a:rPr lang="en-US" i="1" dirty="0"/>
              <a:t>Surgery for Obesity and Related Diseases</a:t>
            </a:r>
            <a:r>
              <a:rPr lang="en-US" dirty="0"/>
              <a:t>, </a:t>
            </a:r>
            <a:r>
              <a:rPr lang="en-US" i="1" dirty="0"/>
              <a:t>17</a:t>
            </a:r>
            <a:r>
              <a:rPr lang="en-US" dirty="0"/>
              <a:t>(7), 1244–1248. </a:t>
            </a:r>
            <a:r>
              <a:rPr lang="en-US" dirty="0">
                <a:hlinkClick r:id="rId3"/>
              </a:rPr>
              <a:t>https://doi.org/10.1016/j.soard.2021.03.029</a:t>
            </a:r>
            <a:endParaRPr lang="en-US" dirty="0"/>
          </a:p>
          <a:p>
            <a:endParaRPr lang="en-US" dirty="0"/>
          </a:p>
          <a:p>
            <a:r>
              <a:rPr lang="en-US" dirty="0"/>
              <a:t>Anker, M. S., </a:t>
            </a:r>
            <a:r>
              <a:rPr lang="en-US" dirty="0" err="1"/>
              <a:t>Landmesser</a:t>
            </a:r>
            <a:r>
              <a:rPr lang="en-US" dirty="0"/>
              <a:t>, U., von </a:t>
            </a:r>
            <a:r>
              <a:rPr lang="en-US" dirty="0" err="1"/>
              <a:t>Haehling</a:t>
            </a:r>
            <a:r>
              <a:rPr lang="en-US" dirty="0"/>
              <a:t>, S., Butler, J., Coats, A. J. S., &amp; Anker, S. D. (2021). Weight loss, malnutrition, and cachexia in COVID-19: facts and numbers. In </a:t>
            </a:r>
            <a:r>
              <a:rPr lang="en-US" i="1" dirty="0"/>
              <a:t>Journal of Cachexia, Sarcopenia and Muscle</a:t>
            </a:r>
            <a:r>
              <a:rPr lang="en-US" dirty="0"/>
              <a:t> (Vol. 12, Issue 1). </a:t>
            </a:r>
            <a:r>
              <a:rPr lang="en-US" dirty="0">
                <a:hlinkClick r:id="rId4"/>
              </a:rPr>
              <a:t>https://doi.org/10.1002/jcsm.12674</a:t>
            </a:r>
            <a:endParaRPr lang="en-US" dirty="0"/>
          </a:p>
          <a:p>
            <a:endParaRPr lang="en-US" dirty="0"/>
          </a:p>
          <a:p>
            <a:r>
              <a:rPr lang="en-US" dirty="0"/>
              <a:t>Anker, M. S., </a:t>
            </a:r>
            <a:r>
              <a:rPr lang="en-US" dirty="0" err="1"/>
              <a:t>Landmesser</a:t>
            </a:r>
            <a:r>
              <a:rPr lang="en-US" dirty="0"/>
              <a:t>, U., von </a:t>
            </a:r>
            <a:r>
              <a:rPr lang="en-US" dirty="0" err="1"/>
              <a:t>Haehling</a:t>
            </a:r>
            <a:r>
              <a:rPr lang="en-US" dirty="0"/>
              <a:t>, S., Butler, J., Coats, A. J. S., &amp; Anker, S. D. (2021). Weight loss, malnutrition, and cachexia in COVID-19: facts and numbers. In </a:t>
            </a:r>
            <a:r>
              <a:rPr lang="en-US" i="1" dirty="0"/>
              <a:t>Journal of Cachexia, Sarcopenia and Muscle</a:t>
            </a:r>
            <a:r>
              <a:rPr lang="en-US" dirty="0"/>
              <a:t> (Vol. 12, Issue 1). </a:t>
            </a:r>
            <a:r>
              <a:rPr lang="en-US" dirty="0">
                <a:hlinkClick r:id="rId5"/>
              </a:rPr>
              <a:t>https://doi.org/10.1002/jcsm.1267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88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963</Words>
  <Application>Microsoft Macintosh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January 24, 2022 Ara Keshishian</vt:lpstr>
      <vt:lpstr>Background information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7MRHPH06  Sociology for Public Health</dc:title>
  <dc:creator>Givati, Assaf</dc:creator>
  <cp:lastModifiedBy>Keshishian, Ara</cp:lastModifiedBy>
  <cp:revision>17</cp:revision>
  <dcterms:created xsi:type="dcterms:W3CDTF">2020-09-09T12:44:08Z</dcterms:created>
  <dcterms:modified xsi:type="dcterms:W3CDTF">2022-01-24T06:48:00Z</dcterms:modified>
</cp:coreProperties>
</file>